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742" r:id="rId3"/>
  </p:sldMasterIdLst>
  <p:notesMasterIdLst>
    <p:notesMasterId r:id="rId36"/>
  </p:notesMasterIdLst>
  <p:sldIdLst>
    <p:sldId id="307" r:id="rId4"/>
    <p:sldId id="320" r:id="rId5"/>
    <p:sldId id="324" r:id="rId6"/>
    <p:sldId id="314" r:id="rId7"/>
    <p:sldId id="326" r:id="rId8"/>
    <p:sldId id="282" r:id="rId9"/>
    <p:sldId id="328" r:id="rId10"/>
    <p:sldId id="322" r:id="rId11"/>
    <p:sldId id="278" r:id="rId12"/>
    <p:sldId id="296" r:id="rId13"/>
    <p:sldId id="279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317" r:id="rId22"/>
    <p:sldId id="289" r:id="rId23"/>
    <p:sldId id="290" r:id="rId24"/>
    <p:sldId id="291" r:id="rId25"/>
    <p:sldId id="298" r:id="rId26"/>
    <p:sldId id="292" r:id="rId27"/>
    <p:sldId id="293" r:id="rId28"/>
    <p:sldId id="262" r:id="rId29"/>
    <p:sldId id="261" r:id="rId30"/>
    <p:sldId id="260" r:id="rId31"/>
    <p:sldId id="263" r:id="rId32"/>
    <p:sldId id="297" r:id="rId33"/>
    <p:sldId id="316" r:id="rId34"/>
    <p:sldId id="32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6666"/>
    <a:srgbClr val="FF0000"/>
    <a:srgbClr val="CC0000"/>
    <a:srgbClr val="800000"/>
    <a:srgbClr val="0000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B698DEA-EA93-41C3-A2CF-B2716C4EA3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B9991-0319-4F8B-9C3F-4D9EAA2FCB3D}" type="slidenum">
              <a:rPr lang="ar-SA"/>
              <a:pPr/>
              <a:t>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B9991-0319-4F8B-9C3F-4D9EAA2FCB3D}" type="slidenum">
              <a:rPr lang="ar-SA"/>
              <a:pPr/>
              <a:t>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CF0136-F06F-4662-8810-2542601E7F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79BC3-F4E2-4B73-BCC0-B4579E0276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745B-B6E1-4E03-99A1-020A50DED3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C6EB80-09BC-4F35-B051-A17ED84BD0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C4D9-7C90-4DFB-A7A5-D57B6CD5DB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9876-7F90-408C-89DE-B5FC00B7A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135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600200"/>
            <a:ext cx="4137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1448-26F5-4066-AEA5-321FB1D598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B751-47BC-4E67-9FEA-E9C818C850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5098-BD96-4697-AC97-5AC52FA09C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16C9-CFE0-42B6-87B7-59EFC0535E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D7C4-63B9-4A2E-A0FC-81380C1842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B7B47-5C1E-4A42-9C42-361FEF50C9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BC67-5F73-47A1-91AC-FAD306478E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21B0-1F1F-4F11-AA1A-A8406CD49F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60350"/>
            <a:ext cx="2105025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167438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62D4-368B-44ED-8AE3-B6A00A4A5D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F2F03-16B0-4724-AB3A-C0C810D7C02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D649E-7E69-43CE-99D2-091E35CF848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31257-9303-4B94-B540-B0FACBE7EC3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F8C7-0747-46D4-AD16-1B0B74F972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2D409-1C44-466E-9B4E-AB523EF75A3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023FE-B047-462B-8B21-017E330B333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CF42A-248A-4479-8113-7C0F231B85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BB1-6B25-44B6-A574-B222B9AF94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32B66-92A7-47C0-A427-5C50947A80C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2C21DAA-0E56-4B4F-94E4-023E8B38245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FD228-B484-43FC-8EF4-C53A09F14C1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03A9-2A5E-4A10-8C3F-C4E836F9C49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A079-D35C-40D2-8C7C-A5D79B8DEF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253C-7EB3-4727-B328-BA222EFA39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11A6-327F-4516-952F-10C559E194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DB5B1-A545-43D7-B699-B6877B8FCC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0783-433F-46AB-A782-ED122A1322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BBAA5-9426-44B9-A647-08DA9FDA5F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5507EE-7FEC-4F60-9773-30E00B3510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96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85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6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96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96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9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96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96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2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96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96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696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685" name="Freeform 53"/>
          <p:cNvSpPr>
            <a:spLocks/>
          </p:cNvSpPr>
          <p:nvPr/>
        </p:nvSpPr>
        <p:spPr bwMode="auto">
          <a:xfrm>
            <a:off x="323850" y="1341438"/>
            <a:ext cx="7704138" cy="287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60350"/>
            <a:ext cx="67675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ششس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424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4B5AE7D-FB2D-4D25-AD62-AD876CFA2B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cochra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188913"/>
            <a:ext cx="13128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Line 8"/>
          <p:cNvSpPr>
            <a:spLocks noChangeShapeType="1"/>
          </p:cNvSpPr>
          <p:nvPr userDrawn="1"/>
        </p:nvSpPr>
        <p:spPr bwMode="auto">
          <a:xfrm>
            <a:off x="1619250" y="1268413"/>
            <a:ext cx="73453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  <a:cs typeface="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  <a:cs typeface="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  <a:cs typeface="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  <a:cs typeface="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  <a:cs typeface="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  <a:cs typeface="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  <a:cs typeface="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  <a:cs typeface="Yagut" pitchFamily="2" charset="-78"/>
        </a:defRPr>
      </a:lvl9pPr>
    </p:titleStyle>
    <p:bodyStyle>
      <a:lvl1pPr marL="342900" indent="-342900" algn="r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8CA3C82-5A93-4F5F-BF46-CD05053451B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349500"/>
            <a:ext cx="8229600" cy="1143000"/>
          </a:xfrm>
        </p:spPr>
        <p:txBody>
          <a:bodyPr/>
          <a:lstStyle/>
          <a:p>
            <a:pPr eaLnBrk="1" hangingPunct="1"/>
            <a:r>
              <a:rPr lang="fa-IR" sz="5400" smtClean="0"/>
              <a:t>بسم الله الرحمن الرحيم</a:t>
            </a:r>
            <a:endParaRPr lang="en-US" smtClean="0">
              <a:cs typeface="Koodak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109" y="0"/>
            <a:ext cx="9418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32037"/>
            <a:ext cx="7964487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dirty="0" smtClean="0"/>
              <a:t>در تنظيم عنوان براي تحقيق، محقق بايد يک حقيقت آشکار را در نظر داشته باشد: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b="1" dirty="0" smtClean="0"/>
              <a:t>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3600" b="1" dirty="0" smtClean="0">
                <a:solidFill>
                  <a:srgbClr val="A50021"/>
                </a:solidFill>
              </a:rPr>
              <a:t>                 عنوان را هزاران نفر خواهند خواند.            </a:t>
            </a:r>
            <a:endParaRPr lang="en-US" sz="3600" b="1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96875" y="2433638"/>
            <a:ext cx="8229600" cy="1143000"/>
          </a:xfrm>
        </p:spPr>
        <p:txBody>
          <a:bodyPr/>
          <a:lstStyle/>
          <a:p>
            <a:pPr eaLnBrk="1" hangingPunct="1"/>
            <a:r>
              <a:rPr lang="fa-IR" sz="4800" smtClean="0"/>
              <a:t>نحوه تنظيم عنوان </a:t>
            </a:r>
            <a:endParaRPr 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500063"/>
            <a:ext cx="8229600" cy="1143000"/>
          </a:xfrm>
        </p:spPr>
        <p:txBody>
          <a:bodyPr/>
          <a:lstStyle/>
          <a:p>
            <a:pPr eaLnBrk="1" hangingPunct="1"/>
            <a:r>
              <a:rPr lang="fa-IR" sz="3600" dirty="0" smtClean="0">
                <a:solidFill>
                  <a:srgbClr val="990033"/>
                </a:solidFill>
              </a:rPr>
              <a:t>عنوان بايد حتي الامکان گوياي مسائل زير باشد:</a:t>
            </a:r>
            <a:endParaRPr lang="en-US" sz="3600" dirty="0" smtClean="0">
              <a:solidFill>
                <a:srgbClr val="990033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eaLnBrk="1" hangingPunct="1">
              <a:buSzPct val="75000"/>
            </a:pPr>
            <a:r>
              <a:rPr lang="fa-IR" dirty="0" smtClean="0"/>
              <a:t>موضوع</a:t>
            </a:r>
          </a:p>
          <a:p>
            <a:pPr eaLnBrk="1" hangingPunct="1">
              <a:buSzPct val="75000"/>
            </a:pPr>
            <a:r>
              <a:rPr lang="fa-IR" dirty="0" smtClean="0"/>
              <a:t>روش مطالعه</a:t>
            </a:r>
          </a:p>
          <a:p>
            <a:pPr eaLnBrk="1" hangingPunct="1">
              <a:buSzPct val="75000"/>
            </a:pPr>
            <a:r>
              <a:rPr lang="fa-IR" dirty="0" smtClean="0"/>
              <a:t>جمعيت مورد مطالعه</a:t>
            </a:r>
          </a:p>
          <a:p>
            <a:pPr eaLnBrk="1" hangingPunct="1">
              <a:buSzPct val="75000"/>
            </a:pPr>
            <a:r>
              <a:rPr lang="fa-IR" dirty="0" smtClean="0"/>
              <a:t>زمان و مکان انجام مطالعه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12763" y="2447925"/>
            <a:ext cx="8229600" cy="1143000"/>
          </a:xfrm>
        </p:spPr>
        <p:txBody>
          <a:bodyPr/>
          <a:lstStyle/>
          <a:p>
            <a:pPr eaLnBrk="1" hangingPunct="1"/>
            <a:r>
              <a:rPr lang="fa-IR" sz="4800" smtClean="0"/>
              <a:t>خصوصيات يک عنوان خوب</a:t>
            </a:r>
            <a:endParaRPr 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-598487" y="214313"/>
            <a:ext cx="822960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fa-IR" sz="3200" b="1" dirty="0" smtClean="0"/>
              <a:t>عنوان بايستي کوتاه ، رسا و فاقد کلمات زائد باشد.</a:t>
            </a:r>
            <a:br>
              <a:rPr lang="fa-IR" sz="3200" b="1" dirty="0" smtClean="0"/>
            </a:br>
            <a:r>
              <a:rPr lang="fa-IR" sz="3200" b="1" dirty="0" smtClean="0"/>
              <a:t>عنوان نبايستي از پانزده کلمه تجاوز کند.</a:t>
            </a:r>
            <a:endParaRPr lang="en-US" sz="3200" b="1" dirty="0" smtClean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>
          <a:xfrm>
            <a:off x="266700" y="2332037"/>
            <a:ext cx="8483600" cy="4525963"/>
          </a:xfrm>
        </p:spPr>
        <p:txBody>
          <a:bodyPr/>
          <a:lstStyle/>
          <a:p>
            <a:pPr algn="justLow" eaLnBrk="1" hangingPunct="1"/>
            <a:r>
              <a:rPr lang="fa-IR" sz="2400" b="1" dirty="0" smtClean="0"/>
              <a:t>بررسي </a:t>
            </a:r>
            <a:r>
              <a:rPr lang="ar-SA" sz="2400" b="1" dirty="0" smtClean="0"/>
              <a:t>وضعيت ويتامين </a:t>
            </a:r>
            <a:r>
              <a:rPr lang="en-US" sz="2400" b="1" dirty="0" smtClean="0"/>
              <a:t>E</a:t>
            </a:r>
            <a:r>
              <a:rPr lang="ar-SA" sz="2400" b="1" dirty="0" smtClean="0"/>
              <a:t> </a:t>
            </a:r>
            <a:r>
              <a:rPr lang="ar-SA" sz="2400" b="1" dirty="0" smtClean="0"/>
              <a:t>در </a:t>
            </a:r>
            <a:r>
              <a:rPr lang="ar-SA" sz="2400" b="1" dirty="0" smtClean="0"/>
              <a:t>زنان استفاده كننده از قرص هاي </a:t>
            </a:r>
            <a:r>
              <a:rPr lang="fa-IR" sz="2400" b="1" dirty="0" smtClean="0"/>
              <a:t>لاغری  </a:t>
            </a:r>
            <a:r>
              <a:rPr lang="ar-SA" sz="2400" b="1" dirty="0" smtClean="0"/>
              <a:t>خوراكي با دوز پايين و در </a:t>
            </a:r>
            <a:r>
              <a:rPr lang="fa-IR" sz="2400" b="1" dirty="0" smtClean="0"/>
              <a:t>مردان </a:t>
            </a:r>
            <a:r>
              <a:rPr lang="ar-SA" sz="2400" b="1" dirty="0" smtClean="0"/>
              <a:t>تحت درمان جايگزيني هورمون</a:t>
            </a:r>
            <a:r>
              <a:rPr lang="fa-IR" sz="2400" b="1" dirty="0" smtClean="0"/>
              <a:t> در بيماران مراجعه کننده به مرکز آموزشي درماني فاطميه- 1384</a:t>
            </a:r>
          </a:p>
          <a:p>
            <a:pPr algn="justLow" eaLnBrk="1" hangingPunct="1"/>
            <a:endParaRPr lang="fa-IR" sz="2400" b="1" dirty="0" smtClean="0"/>
          </a:p>
          <a:p>
            <a:pPr algn="justLow" eaLnBrk="1" hangingPunct="1"/>
            <a:endParaRPr lang="fa-I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-14288" y="2311400"/>
            <a:ext cx="9144001" cy="1143000"/>
          </a:xfrm>
        </p:spPr>
        <p:txBody>
          <a:bodyPr/>
          <a:lstStyle/>
          <a:p>
            <a:pPr eaLnBrk="1" hangingPunct="1"/>
            <a:r>
              <a:rPr lang="fa-IR" sz="3600" smtClean="0"/>
              <a:t>عنوان هاي طولاني نارساتر از عنوان هاي کوتاه هستند.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814388" y="290513"/>
            <a:ext cx="8634413" cy="1143000"/>
          </a:xfrm>
        </p:spPr>
        <p:txBody>
          <a:bodyPr/>
          <a:lstStyle/>
          <a:p>
            <a:pPr algn="r" eaLnBrk="1" hangingPunct="1"/>
            <a:r>
              <a:rPr lang="fa-IR" sz="3200" b="1" dirty="0" smtClean="0"/>
              <a:t>با يک کلمه که نماينگر سرزدن کاري از جانب محقق است شروع شود.</a:t>
            </a:r>
            <a:endParaRPr lang="en-US" sz="32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332038"/>
            <a:ext cx="8229600" cy="4525962"/>
          </a:xfrm>
        </p:spPr>
        <p:txBody>
          <a:bodyPr/>
          <a:lstStyle/>
          <a:p>
            <a:pPr eaLnBrk="1" hangingPunct="1"/>
            <a:r>
              <a:rPr lang="fa-IR" dirty="0" smtClean="0"/>
              <a:t>مقايسه کردن</a:t>
            </a:r>
          </a:p>
          <a:p>
            <a:pPr eaLnBrk="1" hangingPunct="1"/>
            <a:r>
              <a:rPr lang="fa-IR" dirty="0" smtClean="0"/>
              <a:t>ارتباط داشتن</a:t>
            </a:r>
          </a:p>
          <a:p>
            <a:pPr eaLnBrk="1" hangingPunct="1"/>
            <a:r>
              <a:rPr lang="fa-IR" dirty="0" smtClean="0"/>
              <a:t>تعيين کردن</a:t>
            </a:r>
          </a:p>
          <a:p>
            <a:pPr eaLnBrk="1" hangingPunct="1"/>
            <a:r>
              <a:rPr lang="fa-IR" dirty="0" smtClean="0"/>
              <a:t>بررسي کردن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-285750"/>
            <a:ext cx="6870700" cy="1600200"/>
          </a:xfrm>
        </p:spPr>
        <p:txBody>
          <a:bodyPr/>
          <a:lstStyle/>
          <a:p>
            <a:pPr algn="r" eaLnBrk="1" hangingPunct="1"/>
            <a:r>
              <a:rPr lang="fa-IR" sz="3200" b="1" dirty="0" smtClean="0"/>
              <a:t>کلمات عنوان تا حد امکان از يک زبان باشد.</a:t>
            </a:r>
            <a:endParaRPr lang="en-US" sz="32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49463"/>
            <a:ext cx="8940800" cy="4525962"/>
          </a:xfrm>
        </p:spPr>
        <p:txBody>
          <a:bodyPr/>
          <a:lstStyle/>
          <a:p>
            <a:pPr marL="609600" indent="-609600" algn="justLow" eaLnBrk="1" hangingPunct="1"/>
            <a:r>
              <a:rPr lang="ar-SA" dirty="0" smtClean="0"/>
              <a:t>بررسي تأثير </a:t>
            </a:r>
            <a:r>
              <a:rPr lang="en-US" sz="2800" dirty="0" err="1" smtClean="0"/>
              <a:t>Foeniculum</a:t>
            </a:r>
            <a:r>
              <a:rPr lang="en-US" sz="2800" dirty="0" smtClean="0"/>
              <a:t> </a:t>
            </a:r>
            <a:r>
              <a:rPr lang="en-US" sz="2800" dirty="0" err="1" smtClean="0"/>
              <a:t>vulgare</a:t>
            </a:r>
            <a:r>
              <a:rPr lang="fa-IR" dirty="0" smtClean="0"/>
              <a:t> </a:t>
            </a:r>
            <a:r>
              <a:rPr lang="ar-SA" dirty="0" smtClean="0"/>
              <a:t>بر ديسمنوره اوليه</a:t>
            </a:r>
            <a:endParaRPr lang="fa-IR" dirty="0" smtClean="0"/>
          </a:p>
          <a:p>
            <a:pPr marL="609600" indent="-609600" algn="justLow" eaLnBrk="1" hangingPunct="1"/>
            <a:endParaRPr lang="fa-IR" dirty="0" smtClean="0"/>
          </a:p>
          <a:p>
            <a:pPr marL="609600" indent="-609600" algn="justLow" eaLnBrk="1" hangingPunct="1"/>
            <a:r>
              <a:rPr lang="ar-SA" dirty="0" smtClean="0"/>
              <a:t>مدلي جديد براي گزارش صبحگاهي</a:t>
            </a:r>
            <a:r>
              <a:rPr lang="en-US" dirty="0" smtClean="0"/>
              <a:t>: </a:t>
            </a:r>
            <a:r>
              <a:rPr lang="ar-SA" dirty="0" smtClean="0"/>
              <a:t>ادغام </a:t>
            </a:r>
            <a:r>
              <a:rPr lang="en-US" sz="2800" dirty="0" smtClean="0"/>
              <a:t>EBM</a:t>
            </a:r>
            <a:r>
              <a:rPr lang="fa-IR" sz="2800" dirty="0" smtClean="0"/>
              <a:t>  </a:t>
            </a:r>
            <a:r>
              <a:rPr lang="ar-SA" dirty="0" smtClean="0"/>
              <a:t>در </a:t>
            </a:r>
            <a:r>
              <a:rPr lang="en-US" sz="2800" dirty="0" smtClean="0"/>
              <a:t>morning report</a:t>
            </a:r>
            <a:endParaRPr lang="fa-I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5762" y="228600"/>
            <a:ext cx="8229600" cy="1143000"/>
          </a:xfrm>
        </p:spPr>
        <p:txBody>
          <a:bodyPr/>
          <a:lstStyle/>
          <a:p>
            <a:pPr algn="r" eaLnBrk="1" hangingPunct="1"/>
            <a:r>
              <a:rPr lang="fa-IR" sz="3200" b="1" dirty="0" smtClean="0"/>
              <a:t>کاملاً گويا بوده و فاقد هرگونه ابهام باشد.</a:t>
            </a:r>
            <a:endParaRPr lang="en-US" sz="32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1650" y="2109788"/>
            <a:ext cx="8229600" cy="4525962"/>
          </a:xfrm>
        </p:spPr>
        <p:txBody>
          <a:bodyPr/>
          <a:lstStyle/>
          <a:p>
            <a:pPr eaLnBrk="1" hangingPunct="1"/>
            <a:r>
              <a:rPr lang="fa-IR" dirty="0" smtClean="0"/>
              <a:t>بررسي بيماران </a:t>
            </a:r>
            <a:r>
              <a:rPr lang="en-US" dirty="0" smtClean="0"/>
              <a:t>MS</a:t>
            </a:r>
            <a:r>
              <a:rPr lang="fa-IR" dirty="0" smtClean="0"/>
              <a:t> مراجعه کننده به مرکز آموزشي – درماني امام خميني تبريز</a:t>
            </a:r>
            <a:endParaRPr lang="en-US" dirty="0" smtClean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316038" y="3255962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itral   </a:t>
            </a:r>
            <a:r>
              <a:rPr lang="en-US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tenosis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285876" y="3851276"/>
            <a:ext cx="277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ultiple </a:t>
            </a: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clerosis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250950" y="4459287"/>
            <a:ext cx="322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etabolic </a:t>
            </a: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yndrome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  <p:bldP spid="460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6870700" cy="1600200"/>
          </a:xfrm>
        </p:spPr>
        <p:txBody>
          <a:bodyPr/>
          <a:lstStyle/>
          <a:p>
            <a:pPr algn="r"/>
            <a:r>
              <a:rPr lang="fa-IR" b="1" dirty="0" smtClean="0"/>
              <a:t>عنوان بايد دقيق باشد.</a:t>
            </a:r>
            <a:endParaRPr lang="en-US" b="1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9563"/>
            <a:ext cx="8716963" cy="5111750"/>
          </a:xfrm>
        </p:spPr>
        <p:txBody>
          <a:bodyPr/>
          <a:lstStyle/>
          <a:p>
            <a:endParaRPr lang="fa-IR" smtClean="0"/>
          </a:p>
          <a:p>
            <a:pPr>
              <a:buFont typeface="Wingdings" pitchFamily="2" charset="2"/>
              <a:buNone/>
            </a:pPr>
            <a:r>
              <a:rPr lang="fa-IR" smtClean="0"/>
              <a:t>            بررسي عوامل موثر بر رضايت دانشجويان از اساتيد </a:t>
            </a:r>
          </a:p>
          <a:p>
            <a:pPr>
              <a:buFont typeface="Wingdings" pitchFamily="2" charset="2"/>
              <a:buNone/>
            </a:pPr>
            <a:endParaRPr lang="fa-IR" smtClean="0"/>
          </a:p>
          <a:p>
            <a:pPr>
              <a:buFont typeface="Wingdings" pitchFamily="2" charset="2"/>
              <a:buNone/>
            </a:pPr>
            <a:r>
              <a:rPr lang="fa-IR" smtClean="0">
                <a:solidFill>
                  <a:srgbClr val="CC0000"/>
                </a:solidFill>
                <a:cs typeface="Titr" pitchFamily="2" charset="-78"/>
              </a:rPr>
              <a:t>                                          عوامل موثر؟؟؟</a:t>
            </a:r>
          </a:p>
          <a:p>
            <a:pPr>
              <a:buFont typeface="Wingdings" pitchFamily="2" charset="2"/>
              <a:buNone/>
            </a:pPr>
            <a:endParaRPr lang="fa-IR" smtClean="0">
              <a:solidFill>
                <a:srgbClr val="CC0000"/>
              </a:solidFill>
              <a:cs typeface="Titr" pitchFamily="2" charset="-78"/>
            </a:endParaRPr>
          </a:p>
          <a:p>
            <a:pPr>
              <a:buFont typeface="Wingdings" pitchFamily="2" charset="2"/>
              <a:buNone/>
            </a:pPr>
            <a:r>
              <a:rPr lang="fa-IR" b="1" smtClean="0"/>
              <a:t>     </a:t>
            </a:r>
            <a:r>
              <a:rPr lang="fa-IR" sz="3000" b="1" smtClean="0"/>
              <a:t>بررسي عوامل </a:t>
            </a:r>
            <a:r>
              <a:rPr lang="fa-IR" sz="3000" b="1" smtClean="0">
                <a:solidFill>
                  <a:srgbClr val="CC0000"/>
                </a:solidFill>
              </a:rPr>
              <a:t>آموزشی</a:t>
            </a:r>
            <a:r>
              <a:rPr lang="fa-IR" sz="3000" b="1" smtClean="0"/>
              <a:t> موثر بر رضايت دانشجويان از اساتيد </a:t>
            </a:r>
          </a:p>
          <a:p>
            <a:pPr>
              <a:buFont typeface="Wingdings" pitchFamily="2" charset="2"/>
              <a:buNone/>
            </a:pPr>
            <a:endParaRPr lang="en-US" sz="3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1549215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fa-IR" sz="8000" dirty="0" smtClean="0"/>
              <a:t>تحقیق و پژوهش</a:t>
            </a:r>
            <a:endParaRPr lang="en-US" sz="8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8655" y="4015324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فاطمه نوراله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7643812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fa-IR" sz="3200" b="1" dirty="0" smtClean="0"/>
              <a:t>عنوان نبايد داراي اختصارات، فرمول هاي شيميايي، اسامي اختصاصي، لغات خاص و نظاير آن باشد.</a:t>
            </a:r>
            <a:endParaRPr lang="en-US" sz="32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2835275"/>
            <a:ext cx="8956675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fa-IR" sz="2600" smtClean="0"/>
              <a:t>تاثير ترکيب  </a:t>
            </a:r>
            <a:r>
              <a:rPr lang="en-US" sz="2600" smtClean="0"/>
              <a:t>HCL</a:t>
            </a:r>
            <a:r>
              <a:rPr lang="fa-IR" sz="2600" smtClean="0"/>
              <a:t> و يد در درمان ناخن هاي فرورفته(</a:t>
            </a:r>
            <a:r>
              <a:rPr lang="en-US" sz="2600" smtClean="0"/>
              <a:t>In growing Nail</a:t>
            </a:r>
            <a:r>
              <a:rPr lang="fa-IR" sz="2600" smtClean="0"/>
              <a:t>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fa-IR" sz="2600" smtClean="0"/>
          </a:p>
          <a:p>
            <a:pPr algn="just" eaLnBrk="1" hangingPunct="1">
              <a:lnSpc>
                <a:spcPct val="90000"/>
              </a:lnSpc>
            </a:pPr>
            <a:r>
              <a:rPr lang="ar-SA" sz="2600" smtClean="0"/>
              <a:t>تشخيص زنان ناقل ديستروفي عضلاني دوشن با استفاده از روش </a:t>
            </a:r>
            <a:r>
              <a:rPr lang="en-US" sz="2600" smtClean="0"/>
              <a:t>Real-Time PCR</a:t>
            </a:r>
            <a:endParaRPr lang="fa-IR" sz="26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fa-IR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8462" y="176213"/>
            <a:ext cx="8229600" cy="1143000"/>
          </a:xfrm>
        </p:spPr>
        <p:txBody>
          <a:bodyPr/>
          <a:lstStyle/>
          <a:p>
            <a:pPr algn="r" eaLnBrk="1" hangingPunct="1"/>
            <a:r>
              <a:rPr lang="fa-IR" sz="3200" b="1" dirty="0" smtClean="0"/>
              <a:t>عنوان بايد عاري از پيش داوري باشد.</a:t>
            </a:r>
            <a:endParaRPr lang="en-US" sz="32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-398463" y="3184525"/>
            <a:ext cx="8229601" cy="4525963"/>
          </a:xfrm>
        </p:spPr>
        <p:txBody>
          <a:bodyPr/>
          <a:lstStyle/>
          <a:p>
            <a:pPr eaLnBrk="1" hangingPunct="1"/>
            <a:r>
              <a:rPr lang="fa-IR" smtClean="0"/>
              <a:t>بررسي بي علاقگي پزشکان به حرفه پزشکي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3638"/>
            <a:ext cx="7958138" cy="230187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fa-IR" sz="2800" b="1" dirty="0" smtClean="0"/>
              <a:t>در </a:t>
            </a:r>
            <a:r>
              <a:rPr lang="fa-IR" sz="2800" b="1" dirty="0" smtClean="0"/>
              <a:t>عنوان بايستي پاسخ "چه" ، "چه جمعيتي " ، "کجا" و در </a:t>
            </a:r>
            <a:r>
              <a:rPr lang="fa-IR" sz="2800" b="1" dirty="0" smtClean="0"/>
              <a:t>صورت لزوم </a:t>
            </a:r>
            <a:r>
              <a:rPr lang="fa-IR" sz="2800" b="1" dirty="0" smtClean="0"/>
              <a:t>"چه زماني"مستتر باشد.</a:t>
            </a:r>
            <a:br>
              <a:rPr lang="fa-IR" sz="2800" b="1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>در بعضي طرح ها بيان زمان و مکان تحقيق ضرورت دارد.</a:t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endParaRPr lang="en-US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3694113"/>
            <a:ext cx="8791575" cy="4525962"/>
          </a:xfrm>
        </p:spPr>
        <p:txBody>
          <a:bodyPr/>
          <a:lstStyle/>
          <a:p>
            <a:pPr algn="justLow" eaLnBrk="1" hangingPunct="1"/>
            <a:r>
              <a:rPr lang="fa-IR" dirty="0" smtClean="0"/>
              <a:t>بررسي علل اسهال در کودکان زير دو سال</a:t>
            </a:r>
          </a:p>
          <a:p>
            <a:pPr algn="justLow" eaLnBrk="1" hangingPunct="1"/>
            <a:endParaRPr lang="fa-IR" dirty="0" smtClean="0"/>
          </a:p>
          <a:p>
            <a:pPr algn="justLow" eaLnBrk="1" hangingPunct="1"/>
            <a:r>
              <a:rPr lang="ar-SA" dirty="0" smtClean="0"/>
              <a:t>بررسي شيوع كم خوني فقر آهن در زنان مراجعه كننده به مراكز بهداشتي-درماني</a:t>
            </a:r>
            <a:r>
              <a:rPr lang="fa-IR" dirty="0" smtClean="0"/>
              <a:t> تبريز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4903788" y="641350"/>
            <a:ext cx="4068762" cy="10810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300">
                <a:solidFill>
                  <a:srgbClr val="A50021"/>
                </a:solidFill>
                <a:cs typeface="Titr" pitchFamily="2" charset="-78"/>
              </a:rPr>
              <a:t>چه چيزي را مي خواهيم بررسي کنيم؟</a:t>
            </a:r>
            <a:endParaRPr lang="en-US" sz="2300">
              <a:solidFill>
                <a:srgbClr val="A50021"/>
              </a:solidFill>
              <a:cs typeface="Titr" pitchFamily="2" charset="-78"/>
            </a:endParaRP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4905375" y="2347913"/>
            <a:ext cx="4068763" cy="108108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A50021"/>
                </a:solidFill>
                <a:cs typeface="Titr" pitchFamily="2" charset="-78"/>
              </a:rPr>
              <a:t>در چه جامعه اي ؟</a:t>
            </a:r>
            <a:endParaRPr lang="en-US" sz="2800">
              <a:solidFill>
                <a:srgbClr val="A50021"/>
              </a:solidFill>
              <a:cs typeface="Titr" pitchFamily="2" charset="-78"/>
            </a:endParaRP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4872038" y="4057650"/>
            <a:ext cx="4106862" cy="10810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A50021"/>
                </a:solidFill>
                <a:cs typeface="Titr" pitchFamily="2" charset="-78"/>
              </a:rPr>
              <a:t>در کجا ؟</a:t>
            </a:r>
            <a:endParaRPr lang="en-US" sz="2800">
              <a:solidFill>
                <a:srgbClr val="A50021"/>
              </a:solidFill>
              <a:cs typeface="Titr" pitchFamily="2" charset="-78"/>
            </a:endParaRPr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4860925" y="5622925"/>
            <a:ext cx="4133850" cy="10810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A50021"/>
                </a:solidFill>
                <a:cs typeface="Titr" pitchFamily="2" charset="-78"/>
              </a:rPr>
              <a:t>در چه زماني؟</a:t>
            </a:r>
            <a:endParaRPr lang="en-US" sz="2800">
              <a:solidFill>
                <a:srgbClr val="A50021"/>
              </a:solidFill>
              <a:cs typeface="Titr" pitchFamily="2" charset="-78"/>
            </a:endParaRPr>
          </a:p>
        </p:txBody>
      </p:sp>
      <p:sp>
        <p:nvSpPr>
          <p:cNvPr id="59403" name="AutoShape 11" descr="Blue tissue paper"/>
          <p:cNvSpPr>
            <a:spLocks noChangeArrowheads="1"/>
          </p:cNvSpPr>
          <p:nvPr/>
        </p:nvSpPr>
        <p:spPr bwMode="auto">
          <a:xfrm>
            <a:off x="642938" y="795338"/>
            <a:ext cx="2263775" cy="728662"/>
          </a:xfrm>
          <a:prstGeom prst="beve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600">
                <a:solidFill>
                  <a:srgbClr val="A50021"/>
                </a:solidFill>
                <a:cs typeface="Titr" pitchFamily="2" charset="-78"/>
              </a:rPr>
              <a:t>علل اسهال</a:t>
            </a:r>
            <a:endParaRPr lang="en-US" sz="2600">
              <a:solidFill>
                <a:srgbClr val="A50021"/>
              </a:solidFill>
              <a:cs typeface="Titr" pitchFamily="2" charset="-78"/>
            </a:endParaRPr>
          </a:p>
        </p:txBody>
      </p:sp>
      <p:sp>
        <p:nvSpPr>
          <p:cNvPr id="59404" name="AutoShape 12" descr="Blue tissue paper"/>
          <p:cNvSpPr>
            <a:spLocks noChangeArrowheads="1"/>
          </p:cNvSpPr>
          <p:nvPr/>
        </p:nvSpPr>
        <p:spPr bwMode="auto">
          <a:xfrm>
            <a:off x="644525" y="2501900"/>
            <a:ext cx="2263775" cy="728663"/>
          </a:xfrm>
          <a:prstGeom prst="beve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600">
                <a:solidFill>
                  <a:srgbClr val="A50021"/>
                </a:solidFill>
                <a:cs typeface="Titr" pitchFamily="2" charset="-78"/>
              </a:rPr>
              <a:t>کودکان دبستاني</a:t>
            </a:r>
            <a:endParaRPr lang="en-US" sz="2600">
              <a:solidFill>
                <a:srgbClr val="A50021"/>
              </a:solidFill>
              <a:cs typeface="Titr" pitchFamily="2" charset="-78"/>
            </a:endParaRPr>
          </a:p>
        </p:txBody>
      </p:sp>
      <p:sp>
        <p:nvSpPr>
          <p:cNvPr id="59405" name="AutoShape 13" descr="Blue tissue paper"/>
          <p:cNvSpPr>
            <a:spLocks noChangeArrowheads="1"/>
          </p:cNvSpPr>
          <p:nvPr/>
        </p:nvSpPr>
        <p:spPr bwMode="auto">
          <a:xfrm>
            <a:off x="603250" y="4211638"/>
            <a:ext cx="2286000" cy="728662"/>
          </a:xfrm>
          <a:prstGeom prst="beve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A50021"/>
                </a:solidFill>
                <a:cs typeface="Titr" pitchFamily="2" charset="-78"/>
              </a:rPr>
              <a:t>شهر تبريز</a:t>
            </a:r>
            <a:endParaRPr lang="en-US" sz="2800">
              <a:solidFill>
                <a:srgbClr val="A50021"/>
              </a:solidFill>
              <a:cs typeface="Titr" pitchFamily="2" charset="-78"/>
            </a:endParaRPr>
          </a:p>
        </p:txBody>
      </p:sp>
      <p:sp>
        <p:nvSpPr>
          <p:cNvPr id="59406" name="AutoShape 14" descr="Blue tissue paper"/>
          <p:cNvSpPr>
            <a:spLocks noChangeArrowheads="1"/>
          </p:cNvSpPr>
          <p:nvPr/>
        </p:nvSpPr>
        <p:spPr bwMode="auto">
          <a:xfrm>
            <a:off x="587375" y="5776913"/>
            <a:ext cx="2300288" cy="728662"/>
          </a:xfrm>
          <a:prstGeom prst="beve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A50021"/>
                </a:solidFill>
                <a:cs typeface="Titr" pitchFamily="2" charset="-78"/>
              </a:rPr>
              <a:t>85-84</a:t>
            </a:r>
            <a:endParaRPr lang="en-US" sz="2800">
              <a:solidFill>
                <a:srgbClr val="A50021"/>
              </a:solidFill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9" grpId="0" animBg="1"/>
      <p:bldP spid="59400" grpId="0" animBg="1"/>
      <p:bldP spid="59401" grpId="0" animBg="1"/>
      <p:bldP spid="59403" grpId="0" animBg="1"/>
      <p:bldP spid="59404" grpId="0" animBg="1"/>
      <p:bldP spid="59405" grpId="0" animBg="1"/>
      <p:bldP spid="594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1150"/>
            <a:ext cx="8229600" cy="1143000"/>
          </a:xfrm>
        </p:spPr>
        <p:txBody>
          <a:bodyPr/>
          <a:lstStyle/>
          <a:p>
            <a:pPr algn="r" eaLnBrk="1" hangingPunct="1"/>
            <a:r>
              <a:rPr lang="fa-IR" sz="3200" b="1" dirty="0" smtClean="0"/>
              <a:t>بهتر است عنوان به صورت سوالي و يا منفي نباشد.</a:t>
            </a:r>
            <a:endParaRPr lang="en-US" sz="3200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17488" y="2093913"/>
            <a:ext cx="8926512" cy="4525962"/>
          </a:xfrm>
        </p:spPr>
        <p:txBody>
          <a:bodyPr/>
          <a:lstStyle/>
          <a:p>
            <a:pPr marL="609600" indent="-609600" algn="just" eaLnBrk="1" hangingPunct="1"/>
            <a:endParaRPr lang="fa-IR" dirty="0" smtClean="0"/>
          </a:p>
          <a:p>
            <a:pPr marL="609600" indent="-609600" algn="just" eaLnBrk="1" hangingPunct="1"/>
            <a:r>
              <a:rPr lang="ar-SA" altLang="ja-JP" dirty="0" smtClean="0"/>
              <a:t>بهترين روش آموزش در بالين بيمار چيست؟ </a:t>
            </a:r>
            <a:endParaRPr lang="fa-IR" altLang="ja-JP" dirty="0" smtClean="0"/>
          </a:p>
          <a:p>
            <a:pPr marL="609600" indent="-609600" algn="just" eaLnBrk="1" hangingPunct="1"/>
            <a:r>
              <a:rPr lang="fa-IR" dirty="0" smtClean="0"/>
              <a:t>چگونه پیشرفت تحصیلی داشته باشیم؟</a:t>
            </a:r>
          </a:p>
          <a:p>
            <a:pPr marL="609600" indent="-609600" algn="just" eaLnBrk="1" hangingPunct="1"/>
            <a:r>
              <a:rPr lang="fa-IR" dirty="0" smtClean="0"/>
              <a:t>تنبیه راه موثر تربیتی نیست.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3700" y="238125"/>
            <a:ext cx="8229600" cy="1143000"/>
          </a:xfrm>
        </p:spPr>
        <p:txBody>
          <a:bodyPr/>
          <a:lstStyle/>
          <a:p>
            <a:pPr algn="r" eaLnBrk="1" hangingPunct="1"/>
            <a:r>
              <a:rPr lang="fa-IR" sz="3200" b="1" dirty="0" smtClean="0"/>
              <a:t>کلمات مناسب و مطلوب بکار برده شود.</a:t>
            </a:r>
            <a:endParaRPr lang="en-US" sz="32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870075"/>
            <a:ext cx="8686800" cy="4781550"/>
          </a:xfrm>
        </p:spPr>
        <p:txBody>
          <a:bodyPr/>
          <a:lstStyle/>
          <a:p>
            <a:pPr algn="justLow" eaLnBrk="1" hangingPunct="1"/>
            <a:r>
              <a:rPr lang="ar-SA" dirty="0" smtClean="0"/>
              <a:t>بررسي</a:t>
            </a:r>
            <a:r>
              <a:rPr lang="fa-IR" dirty="0" smtClean="0"/>
              <a:t> علل کوري در مراجعين به مرکز آموزشي- درماني نيکوکاري تبريز1386</a:t>
            </a:r>
          </a:p>
          <a:p>
            <a:pPr algn="justLow" eaLnBrk="1" hangingPunct="1">
              <a:buFont typeface="Wingdings" pitchFamily="2" charset="2"/>
              <a:buNone/>
            </a:pPr>
            <a:endParaRPr lang="fa-IR" dirty="0" smtClean="0"/>
          </a:p>
          <a:p>
            <a:pPr algn="justLow" eaLnBrk="1" hangingPunct="1">
              <a:buFont typeface="Wingdings" pitchFamily="2" charset="2"/>
              <a:buNone/>
            </a:pPr>
            <a:endParaRPr lang="fa-IR" b="1" dirty="0" smtClean="0"/>
          </a:p>
          <a:p>
            <a:pPr algn="justLow" eaLnBrk="1" hangingPunct="1">
              <a:buFont typeface="Wingdings" pitchFamily="2" charset="2"/>
              <a:buNone/>
            </a:pPr>
            <a:r>
              <a:rPr lang="fa-IR" b="1" dirty="0" smtClean="0"/>
              <a:t>	           	</a:t>
            </a:r>
          </a:p>
          <a:p>
            <a:pPr algn="justLow" eaLnBrk="1" hangingPunct="1">
              <a:buFont typeface="Wingdings" pitchFamily="2" charset="2"/>
              <a:buNone/>
            </a:pPr>
            <a:r>
              <a:rPr lang="fa-IR" b="1" dirty="0" smtClean="0"/>
              <a:t>		</a:t>
            </a:r>
            <a:endParaRPr lang="en-US" b="1" dirty="0" smtClean="0"/>
          </a:p>
        </p:txBody>
      </p:sp>
      <p:graphicFrame>
        <p:nvGraphicFramePr>
          <p:cNvPr id="28714" name="Group 42"/>
          <p:cNvGraphicFramePr>
            <a:graphicFrameLocks noGrp="1"/>
          </p:cNvGraphicFramePr>
          <p:nvPr/>
        </p:nvGraphicFramePr>
        <p:xfrm>
          <a:off x="2782888" y="4700588"/>
          <a:ext cx="3084512" cy="1774826"/>
        </p:xfrm>
        <a:graphic>
          <a:graphicData uri="http://schemas.openxmlformats.org/drawingml/2006/table">
            <a:tbl>
              <a:tblPr/>
              <a:tblGrid>
                <a:gridCol w="1543050"/>
                <a:gridCol w="1541462"/>
              </a:tblGrid>
              <a:tr h="58737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ناتوان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عليل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ناشنوا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کر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نابينا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کور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46074" y="279400"/>
            <a:ext cx="8229600" cy="1143000"/>
          </a:xfrm>
        </p:spPr>
        <p:txBody>
          <a:bodyPr/>
          <a:lstStyle/>
          <a:p>
            <a:pPr algn="r" eaLnBrk="1" hangingPunct="1"/>
            <a:r>
              <a:rPr lang="fa-IR" sz="2400" b="1" dirty="0" smtClean="0"/>
              <a:t>عناوين تحقيق هاي توصيفي معمولاً به صورت زير نوشته مي شود:</a:t>
            </a:r>
            <a:endParaRPr lang="en-US" sz="2400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3250" y="20351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dirty="0" smtClean="0"/>
              <a:t>بررسي .......... در ..........</a:t>
            </a:r>
          </a:p>
          <a:p>
            <a:pPr eaLnBrk="1" hangingPunct="1">
              <a:buFont typeface="Wingdings" pitchFamily="2" charset="2"/>
              <a:buNone/>
            </a:pPr>
            <a:endParaRPr lang="fa-IR" dirty="0" smtClean="0"/>
          </a:p>
          <a:p>
            <a:pPr eaLnBrk="1" hangingPunct="1">
              <a:buFont typeface="Wingdings" pitchFamily="2" charset="2"/>
              <a:buNone/>
            </a:pPr>
            <a:r>
              <a:rPr lang="fa-IR" dirty="0" smtClean="0"/>
              <a:t>تعيين ..........در ..........</a:t>
            </a:r>
          </a:p>
          <a:p>
            <a:pPr eaLnBrk="1" hangingPunct="1">
              <a:buFont typeface="Wingdings" pitchFamily="2" charset="2"/>
              <a:buNone/>
            </a:pPr>
            <a:endParaRPr lang="fa-IR" dirty="0" smtClean="0"/>
          </a:p>
          <a:p>
            <a:pPr eaLnBrk="1" hangingPunct="1">
              <a:buFont typeface="Wingdings" pitchFamily="2" charset="2"/>
              <a:buNone/>
            </a:pPr>
            <a:r>
              <a:rPr lang="fa-IR" dirty="0" smtClean="0"/>
              <a:t>شيوع .......... در .......... سال..........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4962"/>
            <a:ext cx="8229600" cy="1143000"/>
          </a:xfrm>
        </p:spPr>
        <p:txBody>
          <a:bodyPr/>
          <a:lstStyle/>
          <a:p>
            <a:pPr algn="r" eaLnBrk="1" hangingPunct="1"/>
            <a:r>
              <a:rPr lang="fa-IR" sz="2400" b="1" dirty="0" smtClean="0"/>
              <a:t>عناوين تحقيقات در مطالعات تحليلي به صورت زير نوشته مي شود:</a:t>
            </a:r>
            <a:endParaRPr lang="en-US" sz="2400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205105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mtClean="0"/>
              <a:t> رابطه .......... و ..........</a:t>
            </a:r>
          </a:p>
          <a:p>
            <a:pPr eaLnBrk="1" hangingPunct="1">
              <a:buFont typeface="Wingdings" pitchFamily="2" charset="2"/>
              <a:buNone/>
            </a:pPr>
            <a:endParaRPr lang="fa-IR" smtClean="0"/>
          </a:p>
          <a:p>
            <a:pPr eaLnBrk="1" hangingPunct="1">
              <a:buFont typeface="Wingdings" pitchFamily="2" charset="2"/>
              <a:buNone/>
            </a:pPr>
            <a:r>
              <a:rPr lang="fa-IR" smtClean="0"/>
              <a:t>مقايسه .......... با ..........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0662" y="309563"/>
            <a:ext cx="8229600" cy="1143000"/>
          </a:xfrm>
        </p:spPr>
        <p:txBody>
          <a:bodyPr/>
          <a:lstStyle/>
          <a:p>
            <a:pPr algn="r" eaLnBrk="1" hangingPunct="1"/>
            <a:r>
              <a:rPr lang="fa-IR" sz="2400" b="1" dirty="0" smtClean="0"/>
              <a:t>عنوان تحقيق در مطالعات تجربي معمولاً به صورت زير نوشته مي شود.</a:t>
            </a:r>
            <a:endParaRPr lang="en-US" sz="2400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20780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mtClean="0"/>
              <a:t>اثرات .......... روي ........</a:t>
            </a:r>
          </a:p>
          <a:p>
            <a:pPr eaLnBrk="1" hangingPunct="1">
              <a:buFont typeface="Wingdings" pitchFamily="2" charset="2"/>
              <a:buNone/>
            </a:pPr>
            <a:endParaRPr lang="fa-IR" smtClean="0"/>
          </a:p>
          <a:p>
            <a:pPr eaLnBrk="1" hangingPunct="1">
              <a:buFont typeface="Wingdings" pitchFamily="2" charset="2"/>
              <a:buNone/>
            </a:pPr>
            <a:r>
              <a:rPr lang="fa-IR" smtClean="0"/>
              <a:t>نقش.......... در </a:t>
            </a:r>
          </a:p>
          <a:p>
            <a:pPr eaLnBrk="1" hangingPunct="1">
              <a:buFont typeface="Wingdings" pitchFamily="2" charset="2"/>
              <a:buNone/>
            </a:pPr>
            <a:endParaRPr lang="fa-IR" smtClean="0"/>
          </a:p>
          <a:p>
            <a:pPr eaLnBrk="1" hangingPunct="1">
              <a:buFont typeface="Wingdings" pitchFamily="2" charset="2"/>
              <a:buNone/>
            </a:pPr>
            <a:r>
              <a:rPr lang="fa-IR" smtClean="0"/>
              <a:t>اثر .......... و .......... در ..........</a:t>
            </a:r>
          </a:p>
          <a:p>
            <a:pPr eaLnBrk="1" hangingPunct="1"/>
            <a:endParaRPr lang="fa-IR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fa-IR" sz="2400" b="1" dirty="0" smtClean="0"/>
              <a:t>عناوين تحقيقات همبستگي معمولاً به صورت زير نوشته مي شود:</a:t>
            </a:r>
            <a:endParaRPr lang="en-US" sz="2400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23320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mtClean="0"/>
              <a:t>همبستگي بين ..........و ..........</a:t>
            </a:r>
          </a:p>
          <a:p>
            <a:pPr eaLnBrk="1" hangingPunct="1">
              <a:buFont typeface="Wingdings" pitchFamily="2" charset="2"/>
              <a:buNone/>
            </a:pPr>
            <a:endParaRPr lang="fa-IR" smtClean="0"/>
          </a:p>
          <a:p>
            <a:pPr eaLnBrk="1" hangingPunct="1">
              <a:buFont typeface="Wingdings" pitchFamily="2" charset="2"/>
              <a:buNone/>
            </a:pPr>
            <a:r>
              <a:rPr lang="fa-IR" smtClean="0"/>
              <a:t>تعيين .......... از روي ..........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اهداف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4181" y="3408217"/>
            <a:ext cx="8305800" cy="4558145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1028700" marR="0" lvl="0" indent="-1028700" algn="r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در این کلاس قصد داریم چگونه اندیشیدن را یاد بگیریم.</a:t>
            </a:r>
          </a:p>
          <a:p>
            <a:pPr marL="1028700" marR="0" lvl="0" indent="-1028700" algn="r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جمع</a:t>
            </a:r>
            <a:r>
              <a:rPr kumimoji="0" lang="fa-IR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آوری اطلاعات تحقیق نیست باید تولید دانش و بازنگری در دانش خود داشته باشیم. (آشنایی با روش صحیح تحقیق)</a:t>
            </a:r>
          </a:p>
          <a:p>
            <a:pPr marL="1028700" marR="0" lvl="0" indent="-1028700" algn="r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یاد بگیریم چگونه گروهی کار کنیم.</a:t>
            </a:r>
          </a:p>
          <a:p>
            <a:pPr marL="1028700" marR="0" lvl="0" indent="-10287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a-IR" sz="36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a-IR" sz="5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41325" y="2422525"/>
            <a:ext cx="8229600" cy="11430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fa-IR" sz="4400" smtClean="0">
                <a:cs typeface="Koodak" pitchFamily="2" charset="-78"/>
              </a:rPr>
              <a:t>ارائه قانوني قطعي براي نوشتن يک عنوان امکان پذير نيست </a:t>
            </a:r>
            <a:endParaRPr lang="en-US" sz="4400" smtClean="0">
              <a:cs typeface="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28638" y="1063625"/>
            <a:ext cx="8001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z="3600"/>
          </a:p>
          <a:p>
            <a:pPr algn="ctr"/>
            <a:r>
              <a:rPr lang="ar-SA" sz="4800"/>
              <a:t>داشتن پشتکار ،</a:t>
            </a:r>
            <a:endParaRPr lang="fa-IR" sz="4800"/>
          </a:p>
          <a:p>
            <a:pPr algn="ctr"/>
            <a:r>
              <a:rPr lang="ar-SA" sz="4800"/>
              <a:t> تفاوت ظريف بين شکست و کاميابي است.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798638" y="3716338"/>
            <a:ext cx="81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/>
              <a:t>”</a:t>
            </a:r>
            <a:r>
              <a:rPr lang="ar-SA"/>
              <a:t>سارنف</a:t>
            </a:r>
            <a:r>
              <a:rPr lang="fa-IR"/>
              <a:t>“</a:t>
            </a:r>
            <a:endParaRPr lang="en-US"/>
          </a:p>
        </p:txBody>
      </p:sp>
      <p:pic>
        <p:nvPicPr>
          <p:cNvPr id="91142" name="Picture 6" descr="flower-tulip-water-dr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3670300"/>
            <a:ext cx="3902075" cy="292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0"/>
            <a:ext cx="6870700" cy="1600200"/>
          </a:xfrm>
        </p:spPr>
        <p:txBody>
          <a:bodyPr/>
          <a:lstStyle/>
          <a:p>
            <a:r>
              <a:rPr lang="fa-IR" dirty="0" smtClean="0">
                <a:solidFill>
                  <a:srgbClr val="990033"/>
                </a:solidFill>
              </a:rPr>
              <a:t>تکلیف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سوال ذهنی شما چیست؟</a:t>
            </a:r>
          </a:p>
          <a:p>
            <a:r>
              <a:rPr lang="fa-IR" dirty="0" smtClean="0"/>
              <a:t>با توجه به سوال ذهنی خود موضوعی برای تحقیق انتخاب کنید.</a:t>
            </a:r>
          </a:p>
          <a:p>
            <a:r>
              <a:rPr lang="fa-IR" dirty="0" smtClean="0"/>
              <a:t>چرا انجام این تحقیق ضرورت دارد؟</a:t>
            </a:r>
          </a:p>
          <a:p>
            <a:r>
              <a:rPr lang="fa-IR" dirty="0" smtClean="0"/>
              <a:t>انجام این تحقیق چه تاثیری در پیش برد علم دارد؟</a:t>
            </a:r>
          </a:p>
          <a:p>
            <a:pPr algn="ctr">
              <a:buNone/>
            </a:pPr>
            <a:r>
              <a:rPr lang="fa-IR" dirty="0" smtClean="0"/>
              <a:t> </a:t>
            </a:r>
            <a:r>
              <a:rPr lang="fa-IR" b="1" dirty="0" smtClean="0"/>
              <a:t>لطفا به صورت کتبی نوشته و تحویل دهید.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6064" y="2592387"/>
            <a:ext cx="5686136" cy="1066800"/>
          </a:xfrm>
        </p:spPr>
        <p:txBody>
          <a:bodyPr/>
          <a:lstStyle/>
          <a:p>
            <a:pPr eaLnBrk="1" hangingPunct="1"/>
            <a:r>
              <a:rPr lang="fa-IR" sz="4400" dirty="0" smtClean="0">
                <a:solidFill>
                  <a:srgbClr val="CC0000"/>
                </a:solidFill>
              </a:rPr>
              <a:t>انتخاب موضوع (</a:t>
            </a:r>
            <a:r>
              <a:rPr lang="en-US" sz="4400" dirty="0" smtClean="0">
                <a:solidFill>
                  <a:srgbClr val="CC0000"/>
                </a:solidFill>
              </a:rPr>
              <a:t>subject</a:t>
            </a:r>
            <a:r>
              <a:rPr lang="fa-IR" sz="4400" dirty="0" smtClean="0">
                <a:solidFill>
                  <a:srgbClr val="CC0000"/>
                </a:solidFill>
              </a:rPr>
              <a:t>)</a:t>
            </a:r>
            <a:endParaRPr lang="en-US" sz="4400" dirty="0" smtClean="0">
              <a:solidFill>
                <a:srgbClr val="CC0000"/>
              </a:solidFill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771775" y="692150"/>
            <a:ext cx="5832475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4800" b="1"/>
              <a:t>‌«</a:t>
            </a:r>
            <a:r>
              <a:rPr lang="fa-IR" sz="4400" b="1"/>
              <a:t>روش پژوهش</a:t>
            </a:r>
            <a:r>
              <a:rPr lang="fa-IR" sz="4800" b="1"/>
              <a:t>»</a:t>
            </a:r>
            <a:r>
              <a:rPr lang="fa-IR" sz="6600" b="1"/>
              <a:t> </a:t>
            </a:r>
            <a:endParaRPr 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990033"/>
                </a:solidFill>
              </a:rPr>
              <a:t>ویژگی های موضوع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مورد علاقه فرد باشد.</a:t>
            </a:r>
          </a:p>
          <a:p>
            <a:pPr algn="r" rtl="1"/>
            <a:r>
              <a:rPr lang="fa-IR" dirty="0" smtClean="0"/>
              <a:t>دارای اهمیت باشد.</a:t>
            </a:r>
          </a:p>
          <a:p>
            <a:pPr algn="r" rtl="1"/>
            <a:r>
              <a:rPr lang="fa-IR" dirty="0" smtClean="0"/>
              <a:t>در توان پژوهشگر باشد.</a:t>
            </a:r>
          </a:p>
          <a:p>
            <a:pPr algn="r" rtl="1"/>
            <a:r>
              <a:rPr lang="fa-IR" dirty="0" smtClean="0"/>
              <a:t>پشتوانه اطلاعاتی داشته باشد.</a:t>
            </a:r>
          </a:p>
          <a:p>
            <a:pPr algn="r" rtl="1"/>
            <a:r>
              <a:rPr lang="fa-IR" dirty="0" smtClean="0"/>
              <a:t>در زمان معین قابلیت انجام داشته باشد.</a:t>
            </a:r>
          </a:p>
          <a:p>
            <a:pPr algn="r" rtl="1"/>
            <a:r>
              <a:rPr lang="fa-IR" dirty="0" smtClean="0"/>
              <a:t>برآورد هزینه و امکانات</a:t>
            </a:r>
          </a:p>
          <a:p>
            <a:pPr algn="r" rtl="1"/>
            <a:r>
              <a:rPr lang="fa-IR" dirty="0" smtClean="0"/>
              <a:t>پژوهش پذیر باشد.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fa-IR" sz="3000" b="1" smtClean="0"/>
              <a:t>در نوشتن تحقيق، ابتدا يک موضوع کلي انتخاب مي شود (موضوع مورد علاقه) که بعنوان </a:t>
            </a:r>
            <a:r>
              <a:rPr lang="en-US" sz="3000" b="1" smtClean="0"/>
              <a:t>Research Topic</a:t>
            </a:r>
            <a:r>
              <a:rPr lang="fa-IR" sz="3000" b="1" smtClean="0"/>
              <a:t> از آن ياد مي شود.</a:t>
            </a:r>
          </a:p>
          <a:p>
            <a:pPr algn="just" eaLnBrk="1" hangingPunct="1">
              <a:buFont typeface="Wingdings" pitchFamily="2" charset="2"/>
              <a:buNone/>
            </a:pPr>
            <a:endParaRPr lang="fa-IR" sz="3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fa-IR" sz="3000" b="1" smtClean="0"/>
              <a:t>سپس با استفاده از واژه هاي چرا، چه چيز، کجا و چه زماني عنوان نهائي(</a:t>
            </a:r>
            <a:r>
              <a:rPr lang="en-US" sz="3000" b="1" smtClean="0"/>
              <a:t>Title</a:t>
            </a:r>
            <a:r>
              <a:rPr lang="fa-IR" sz="3000" b="1" smtClean="0"/>
              <a:t>) به دست مي آيد.</a:t>
            </a:r>
            <a:endParaRPr lang="en-US" sz="3000" b="1" smtClean="0"/>
          </a:p>
          <a:p>
            <a:pPr algn="just" eaLnBrk="1" hangingPunct="1"/>
            <a:endParaRPr lang="en-US" sz="3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6870700" cy="1600200"/>
          </a:xfrm>
        </p:spPr>
        <p:txBody>
          <a:bodyPr/>
          <a:lstStyle/>
          <a:p>
            <a:pPr algn="ctr" rtl="1"/>
            <a:r>
              <a:rPr lang="fa-IR" sz="4000" b="1" dirty="0">
                <a:solidFill>
                  <a:srgbClr val="CC3399"/>
                </a:solidFill>
                <a:cs typeface="B Titr" pitchFamily="2" charset="-78"/>
              </a:rPr>
              <a:t>فرايند انتخاب موضوع</a:t>
            </a:r>
            <a:endParaRPr lang="en-US" sz="4000" b="1" dirty="0">
              <a:solidFill>
                <a:srgbClr val="CC3399"/>
              </a:solidFill>
              <a:cs typeface="B Titr" pitchFamily="2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 algn="justLow" rtl="1">
              <a:buFontTx/>
              <a:buNone/>
            </a:pPr>
            <a:r>
              <a:rPr lang="fa-IR" sz="3200" b="1" dirty="0"/>
              <a:t>تجزيه و تحليل دقيق ابعاد مساله به كمك:</a:t>
            </a:r>
          </a:p>
          <a:p>
            <a:pPr lvl="3" algn="justLow" rtl="1">
              <a:buFontTx/>
              <a:buNone/>
            </a:pPr>
            <a:endParaRPr lang="fa-IR" sz="3200" dirty="0">
              <a:cs typeface="B Koodak" pitchFamily="2" charset="-78"/>
            </a:endParaRPr>
          </a:p>
          <a:p>
            <a:pPr lvl="4" algn="justLow" rtl="1"/>
            <a:r>
              <a:rPr lang="fa-IR" sz="3200" dirty="0">
                <a:cs typeface="B Koodak" pitchFamily="2" charset="-78"/>
              </a:rPr>
              <a:t>مشورت با افراد صاحب نظر</a:t>
            </a:r>
          </a:p>
          <a:p>
            <a:pPr lvl="4" algn="justLow" rtl="1"/>
            <a:r>
              <a:rPr lang="fa-IR" sz="3200" dirty="0">
                <a:cs typeface="B Koodak" pitchFamily="2" charset="-78"/>
              </a:rPr>
              <a:t>فناوری جدید</a:t>
            </a:r>
          </a:p>
          <a:p>
            <a:pPr lvl="4" algn="justLow" rtl="1"/>
            <a:r>
              <a:rPr lang="fa-IR" sz="3200" dirty="0">
                <a:cs typeface="B Koodak" pitchFamily="2" charset="-78"/>
              </a:rPr>
              <a:t>مشاهده دقیق</a:t>
            </a:r>
          </a:p>
          <a:p>
            <a:pPr lvl="4" algn="justLow" rtl="1"/>
            <a:r>
              <a:rPr lang="fa-IR" sz="3200" dirty="0">
                <a:cs typeface="B Koodak" pitchFamily="2" charset="-78"/>
              </a:rPr>
              <a:t>مرور متون آثار علمي موجود</a:t>
            </a:r>
          </a:p>
          <a:p>
            <a:pPr lvl="4" algn="r">
              <a:buFont typeface="Wingdings" pitchFamily="2" charset="2"/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2578100"/>
            <a:ext cx="5213350" cy="1066800"/>
          </a:xfrm>
        </p:spPr>
        <p:txBody>
          <a:bodyPr/>
          <a:lstStyle/>
          <a:p>
            <a:pPr eaLnBrk="1" hangingPunct="1"/>
            <a:r>
              <a:rPr lang="fa-IR" sz="4400" smtClean="0">
                <a:solidFill>
                  <a:srgbClr val="CC0000"/>
                </a:solidFill>
              </a:rPr>
              <a:t>عنوان تحقيق (</a:t>
            </a:r>
            <a:r>
              <a:rPr lang="en-US" sz="4400" smtClean="0">
                <a:solidFill>
                  <a:srgbClr val="CC0000"/>
                </a:solidFill>
              </a:rPr>
              <a:t>Title</a:t>
            </a:r>
            <a:r>
              <a:rPr lang="fa-IR" sz="4400" smtClean="0">
                <a:solidFill>
                  <a:srgbClr val="CC0000"/>
                </a:solidFill>
              </a:rPr>
              <a:t>)</a:t>
            </a:r>
            <a:endParaRPr lang="en-US" sz="4400" smtClean="0">
              <a:solidFill>
                <a:srgbClr val="CC0000"/>
              </a:solidFill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771775" y="692150"/>
            <a:ext cx="5832475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4800" b="1"/>
              <a:t>‌«</a:t>
            </a:r>
            <a:r>
              <a:rPr lang="fa-IR" sz="4400" b="1"/>
              <a:t>روش پژوهش</a:t>
            </a:r>
            <a:r>
              <a:rPr lang="fa-IR" sz="4800" b="1"/>
              <a:t>»</a:t>
            </a:r>
            <a:r>
              <a:rPr lang="fa-IR" sz="6600" b="1"/>
              <a:t> </a:t>
            </a:r>
            <a:endParaRPr 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01662" y="434975"/>
            <a:ext cx="8096250" cy="5226050"/>
          </a:xfrm>
        </p:spPr>
        <p:txBody>
          <a:bodyPr>
            <a:normAutofit/>
          </a:bodyPr>
          <a:lstStyle/>
          <a:p>
            <a:pPr algn="justLow" eaLnBrk="1" hangingPunct="1">
              <a:lnSpc>
                <a:spcPct val="200000"/>
              </a:lnSpc>
            </a:pPr>
            <a:r>
              <a:rPr lang="fa-IR" sz="3000" dirty="0" smtClean="0"/>
              <a:t>اولين تاثير قويترين تاثير است؛ بنابراين عنوان بايد خوب سنجيده شده باشد و تا جائي که در محدوده آن مي گنجد بايد نشانه اي دقيق و معين از آنچه که در پي خواهد آمد فراهم نموده باشد.</a:t>
            </a:r>
            <a:br>
              <a:rPr lang="fa-IR" sz="3000" dirty="0" smtClean="0"/>
            </a:br>
            <a:r>
              <a:rPr lang="en-US" sz="3000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fa-IR" sz="3000" dirty="0" smtClean="0">
                <a:solidFill>
                  <a:schemeClr val="tx1"/>
                </a:solidFill>
              </a:rPr>
              <a:t>”کليفورد آلبوت“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Yagut"/>
      </a:majorFont>
      <a:minorFont>
        <a:latin typeface="Century Gothic"/>
        <a:ea typeface=""/>
        <a:cs typeface="Z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790</Words>
  <Application>Microsoft Office PowerPoint</Application>
  <PresentationFormat>On-screen Show (4:3)</PresentationFormat>
  <Paragraphs>133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Crayons</vt:lpstr>
      <vt:lpstr>Stack of books design template</vt:lpstr>
      <vt:lpstr>Flow</vt:lpstr>
      <vt:lpstr>بسم الله الرحمن الرحيم</vt:lpstr>
      <vt:lpstr>تحقیق و پژوهش</vt:lpstr>
      <vt:lpstr>اهداف</vt:lpstr>
      <vt:lpstr>انتخاب موضوع (subject)</vt:lpstr>
      <vt:lpstr>ویژگی های موضوع</vt:lpstr>
      <vt:lpstr>Slide 6</vt:lpstr>
      <vt:lpstr>فرايند انتخاب موضوع</vt:lpstr>
      <vt:lpstr>عنوان تحقيق (Title)</vt:lpstr>
      <vt:lpstr>اولين تاثير قويترين تاثير است؛ بنابراين عنوان بايد خوب سنجيده شده باشد و تا جائي که در محدوده آن مي گنجد بايد نشانه اي دقيق و معين از آنچه که در پي خواهد آمد فراهم نموده باشد.                                                ”کليفورد آلبوت“</vt:lpstr>
      <vt:lpstr>Slide 10</vt:lpstr>
      <vt:lpstr>نحوه تنظيم عنوان </vt:lpstr>
      <vt:lpstr>عنوان بايد حتي الامکان گوياي مسائل زير باشد:</vt:lpstr>
      <vt:lpstr>خصوصيات يک عنوان خوب</vt:lpstr>
      <vt:lpstr>عنوان بايستي کوتاه ، رسا و فاقد کلمات زائد باشد. عنوان نبايستي از پانزده کلمه تجاوز کند.</vt:lpstr>
      <vt:lpstr>عنوان هاي طولاني نارساتر از عنوان هاي کوتاه هستند.</vt:lpstr>
      <vt:lpstr>با يک کلمه که نماينگر سرزدن کاري از جانب محقق است شروع شود.</vt:lpstr>
      <vt:lpstr>کلمات عنوان تا حد امکان از يک زبان باشد.</vt:lpstr>
      <vt:lpstr>کاملاً گويا بوده و فاقد هرگونه ابهام باشد.</vt:lpstr>
      <vt:lpstr>عنوان بايد دقيق باشد.</vt:lpstr>
      <vt:lpstr>عنوان نبايد داراي اختصارات، فرمول هاي شيميايي، اسامي اختصاصي، لغات خاص و نظاير آن باشد.</vt:lpstr>
      <vt:lpstr>عنوان بايد عاري از پيش داوري باشد.</vt:lpstr>
      <vt:lpstr>در عنوان بايستي پاسخ "چه" ، "چه جمعيتي " ، "کجا" و در صورت لزوم "چه زماني"مستتر باشد.   در بعضي طرح ها بيان زمان و مکان تحقيق ضرورت دارد.  </vt:lpstr>
      <vt:lpstr>Slide 23</vt:lpstr>
      <vt:lpstr>بهتر است عنوان به صورت سوالي و يا منفي نباشد.</vt:lpstr>
      <vt:lpstr>کلمات مناسب و مطلوب بکار برده شود.</vt:lpstr>
      <vt:lpstr>عناوين تحقيق هاي توصيفي معمولاً به صورت زير نوشته مي شود:</vt:lpstr>
      <vt:lpstr>عناوين تحقيقات در مطالعات تحليلي به صورت زير نوشته مي شود:</vt:lpstr>
      <vt:lpstr>عنوان تحقيق در مطالعات تجربي معمولاً به صورت زير نوشته مي شود.</vt:lpstr>
      <vt:lpstr>عناوين تحقيقات همبستگي معمولاً به صورت زير نوشته مي شود:</vt:lpstr>
      <vt:lpstr>ارائه قانوني قطعي براي نوشتن يک عنوان امکان پذير نيست </vt:lpstr>
      <vt:lpstr>Slide 31</vt:lpstr>
      <vt:lpstr>تکلیف</vt:lpstr>
    </vt:vector>
  </TitlesOfParts>
  <Company>ghojazadeh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تدوین یک طرح تحقیقاتی</dc:title>
  <dc:creator>morteza</dc:creator>
  <cp:lastModifiedBy>karimi</cp:lastModifiedBy>
  <cp:revision>254</cp:revision>
  <dcterms:created xsi:type="dcterms:W3CDTF">2007-11-21T02:43:59Z</dcterms:created>
  <dcterms:modified xsi:type="dcterms:W3CDTF">2012-09-26T02:45:02Z</dcterms:modified>
</cp:coreProperties>
</file>